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1" r:id="rId2"/>
    <p:sldId id="273" r:id="rId3"/>
    <p:sldId id="3999" r:id="rId4"/>
    <p:sldId id="4007" r:id="rId5"/>
    <p:sldId id="4006" r:id="rId6"/>
    <p:sldId id="278" r:id="rId7"/>
    <p:sldId id="4008" r:id="rId8"/>
    <p:sldId id="4001" r:id="rId9"/>
    <p:sldId id="276" r:id="rId10"/>
    <p:sldId id="4002" r:id="rId11"/>
    <p:sldId id="4004" r:id="rId12"/>
    <p:sldId id="4005" r:id="rId13"/>
    <p:sldId id="4000" r:id="rId14"/>
    <p:sldId id="277" r:id="rId15"/>
    <p:sldId id="4003" r:id="rId16"/>
    <p:sldId id="263" r:id="rId1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078"/>
    <a:srgbClr val="002456"/>
    <a:srgbClr val="FFFFFF"/>
    <a:srgbClr val="0D6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1" autoAdjust="0"/>
    <p:restoredTop sz="94674"/>
  </p:normalViewPr>
  <p:slideViewPr>
    <p:cSldViewPr snapToGrid="0" snapToObjects="1" showGuides="1">
      <p:cViewPr varScale="1">
        <p:scale>
          <a:sx n="98" d="100"/>
          <a:sy n="98" d="100"/>
        </p:scale>
        <p:origin x="12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49734-5385-BF4A-B364-D18F7F6B84AD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BC41E-E208-394E-B1AB-58EFBC7D1A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9042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BC41E-E208-394E-B1AB-58EFBC7D1ABF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2339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200" dirty="0"/>
              <a:t>클라우드</a:t>
            </a:r>
            <a:r>
              <a:rPr kumimoji="1" lang="ko-KR" altLang="en-US" sz="1200" dirty="0"/>
              <a:t> 컴퓨팅 도입 </a:t>
            </a:r>
            <a:r>
              <a:rPr kumimoji="1" lang="ko-Kore-KR" altLang="en-US" sz="1200" dirty="0"/>
              <a:t>이전에</a:t>
            </a:r>
            <a:r>
              <a:rPr kumimoji="1" lang="ko-KR" altLang="en-US" sz="1200" dirty="0"/>
              <a:t> 대면 혹은 유선으로만 회의를 진행했다면 </a:t>
            </a:r>
            <a:br>
              <a:rPr kumimoji="1" lang="en-US" altLang="ko-KR" sz="1200" dirty="0"/>
            </a:br>
            <a:r>
              <a:rPr kumimoji="1" lang="ko-KR" altLang="en-US" sz="1200" dirty="0" err="1"/>
              <a:t>클라우드</a:t>
            </a:r>
            <a:r>
              <a:rPr kumimoji="1" lang="ko-KR" altLang="en-US" sz="1200" dirty="0"/>
              <a:t> 컴퓨팅이 도입된 후에는 화상으로도 회의가 활발하게 진행되고 있습니다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BC41E-E208-394E-B1AB-58EFBC7D1ABF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9907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BC41E-E208-394E-B1AB-58EFBC7D1ABF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4089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BC41E-E208-394E-B1AB-58EFBC7D1ABF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6802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대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23A66-FBA4-8B42-9AFB-F0275445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214B38-8A5E-F44B-8656-E148A77D4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10251622" y="5728512"/>
            <a:ext cx="1521278" cy="810400"/>
          </a:xfrm>
          <a:prstGeom prst="rect">
            <a:avLst/>
          </a:prstGeom>
        </p:spPr>
      </p:pic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B00CBCCB-3299-F94E-A7C0-595E709DFD6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06423" y="4170014"/>
            <a:ext cx="4309193" cy="420500"/>
          </a:xfrm>
          <a:noFill/>
        </p:spPr>
        <p:txBody>
          <a:bodyPr wrap="none" rtlCol="0">
            <a:spAutoFit/>
          </a:bodyPr>
          <a:lstStyle>
            <a:lvl1pPr>
              <a:defRPr kumimoji="1" lang="ko-KR" altLang="en-US" sz="1600" dirty="0" smtClean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457200" lvl="0" indent="-457200">
              <a:lnSpc>
                <a:spcPct val="150000"/>
              </a:lnSpc>
              <a:buFont typeface="+mj-lt"/>
              <a:buAutoNum type="arabicParenR"/>
            </a:pPr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C60C86-8286-6E4F-9387-546894FC4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032" y="472068"/>
            <a:ext cx="4767652" cy="590931"/>
          </a:xfrm>
          <a:noFill/>
        </p:spPr>
        <p:txBody>
          <a:bodyPr wrap="none" rtlCol="0">
            <a:spAutoFit/>
          </a:bodyPr>
          <a:lstStyle>
            <a:lvl1pPr>
              <a:defRPr kumimoji="1" lang="ko-Kore-KR" altLang="en-US" sz="3600" spc="-15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6926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9B78DD-6BAE-2347-A209-F463B8F7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37884A-9A43-E540-A686-817E7712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6C532-84DD-194D-A08A-719E303A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049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3ABD6-6140-6A47-AD36-296CF96E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72253-46D5-1D46-9028-499EBA90B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A23E4A-460C-5C45-9238-9CC7081F1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E3231-2383-E84C-919B-4A7BD4B0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B87E21-6BA5-5449-8E7E-974AE7A2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14FC82-5AC3-F047-8C59-E30AB713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1869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65D3C-F96D-B14F-971F-7BF7E150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A8560E-E741-8744-8AA7-81D3169C6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23A36F-D9D7-6C4B-90B4-CC07FB34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BC5BF-2F81-4443-A11C-1625ACEC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3CA94-A0BE-964C-917A-EE46A6B6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570C3-9DAB-B449-829F-7EBB4BB3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6099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461FF-3EB4-4E48-A501-6D9F1387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86D4EF-3235-4048-83EB-697E382F3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C099B-9105-EB4A-ACCB-6982D214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290C0-9C96-3B40-B103-444BB73C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E13CB-8B53-EE43-8DE9-98932F43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5045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FA8C36-32AA-A449-A77E-58DCAD66F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F5FA7C-2384-5142-A1B7-05B2A816F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20745-3BD0-2441-B18B-7DAD3C17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782B7-B159-A243-89D5-D91DB681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CFDAE-EFF0-0541-AE12-06CF8F2A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2153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-33351" y="-6062"/>
            <a:ext cx="12290850" cy="6981627"/>
            <a:chOff x="-18" y="2"/>
            <a:chExt cx="7722" cy="432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8" y="2"/>
              <a:ext cx="77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883" y="2"/>
              <a:ext cx="2818" cy="4276"/>
            </a:xfrm>
            <a:custGeom>
              <a:avLst/>
              <a:gdLst>
                <a:gd name="T0" fmla="*/ 0 w 2818"/>
                <a:gd name="T1" fmla="*/ 0 h 4276"/>
                <a:gd name="T2" fmla="*/ 2818 w 2818"/>
                <a:gd name="T3" fmla="*/ 4276 h 4276"/>
                <a:gd name="T4" fmla="*/ 2818 w 2818"/>
                <a:gd name="T5" fmla="*/ 0 h 4276"/>
                <a:gd name="T6" fmla="*/ 0 w 2818"/>
                <a:gd name="T7" fmla="*/ 0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0" y="0"/>
                  </a:moveTo>
                  <a:lnTo>
                    <a:pt x="2818" y="4276"/>
                  </a:lnTo>
                  <a:lnTo>
                    <a:pt x="28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85" y="2"/>
              <a:ext cx="6090" cy="269"/>
            </a:xfrm>
            <a:custGeom>
              <a:avLst/>
              <a:gdLst>
                <a:gd name="T0" fmla="*/ 6090 w 6090"/>
                <a:gd name="T1" fmla="*/ 0 h 269"/>
                <a:gd name="T2" fmla="*/ 6090 w 6090"/>
                <a:gd name="T3" fmla="*/ 269 h 269"/>
                <a:gd name="T4" fmla="*/ 176 w 6090"/>
                <a:gd name="T5" fmla="*/ 269 h 269"/>
                <a:gd name="T6" fmla="*/ 0 w 6090"/>
                <a:gd name="T7" fmla="*/ 5 h 269"/>
                <a:gd name="T8" fmla="*/ 0 w 6090"/>
                <a:gd name="T9" fmla="*/ 0 h 269"/>
                <a:gd name="T10" fmla="*/ 6090 w 6090"/>
                <a:gd name="T11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0" h="269">
                  <a:moveTo>
                    <a:pt x="6090" y="0"/>
                  </a:moveTo>
                  <a:lnTo>
                    <a:pt x="6090" y="269"/>
                  </a:lnTo>
                  <a:lnTo>
                    <a:pt x="176" y="269"/>
                  </a:lnTo>
                  <a:lnTo>
                    <a:pt x="0" y="5"/>
                  </a:lnTo>
                  <a:lnTo>
                    <a:pt x="0" y="0"/>
                  </a:lnTo>
                  <a:lnTo>
                    <a:pt x="6090" y="0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779" y="2"/>
              <a:ext cx="1783" cy="1016"/>
            </a:xfrm>
            <a:custGeom>
              <a:avLst/>
              <a:gdLst>
                <a:gd name="T0" fmla="*/ 1783 w 1783"/>
                <a:gd name="T1" fmla="*/ 0 h 1016"/>
                <a:gd name="T2" fmla="*/ 1783 w 1783"/>
                <a:gd name="T3" fmla="*/ 1016 h 1016"/>
                <a:gd name="T4" fmla="*/ 669 w 1783"/>
                <a:gd name="T5" fmla="*/ 1016 h 1016"/>
                <a:gd name="T6" fmla="*/ 0 w 1783"/>
                <a:gd name="T7" fmla="*/ 0 h 1016"/>
                <a:gd name="T8" fmla="*/ 1783 w 1783"/>
                <a:gd name="T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3" h="1016">
                  <a:moveTo>
                    <a:pt x="1783" y="0"/>
                  </a:moveTo>
                  <a:lnTo>
                    <a:pt x="1783" y="1016"/>
                  </a:lnTo>
                  <a:lnTo>
                    <a:pt x="669" y="1016"/>
                  </a:lnTo>
                  <a:lnTo>
                    <a:pt x="0" y="0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6219" y="2"/>
              <a:ext cx="1482" cy="2238"/>
            </a:xfrm>
            <a:custGeom>
              <a:avLst/>
              <a:gdLst>
                <a:gd name="T0" fmla="*/ 0 w 1482"/>
                <a:gd name="T1" fmla="*/ 0 h 2238"/>
                <a:gd name="T2" fmla="*/ 1482 w 1482"/>
                <a:gd name="T3" fmla="*/ 2238 h 2238"/>
                <a:gd name="T4" fmla="*/ 1482 w 1482"/>
                <a:gd name="T5" fmla="*/ 0 h 2238"/>
                <a:gd name="T6" fmla="*/ 0 w 1482"/>
                <a:gd name="T7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2" h="2238">
                  <a:moveTo>
                    <a:pt x="0" y="0"/>
                  </a:moveTo>
                  <a:lnTo>
                    <a:pt x="1482" y="2238"/>
                  </a:lnTo>
                  <a:lnTo>
                    <a:pt x="14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-21" y="46"/>
              <a:ext cx="2818" cy="4276"/>
            </a:xfrm>
            <a:custGeom>
              <a:avLst/>
              <a:gdLst>
                <a:gd name="T0" fmla="*/ 2818 w 2818"/>
                <a:gd name="T1" fmla="*/ 4276 h 4276"/>
                <a:gd name="T2" fmla="*/ 0 w 2818"/>
                <a:gd name="T3" fmla="*/ 0 h 4276"/>
                <a:gd name="T4" fmla="*/ 0 w 2818"/>
                <a:gd name="T5" fmla="*/ 4276 h 4276"/>
                <a:gd name="T6" fmla="*/ 2818 w 2818"/>
                <a:gd name="T7" fmla="*/ 4276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2818" y="4276"/>
                  </a:moveTo>
                  <a:lnTo>
                    <a:pt x="0" y="0"/>
                  </a:lnTo>
                  <a:lnTo>
                    <a:pt x="0" y="4276"/>
                  </a:lnTo>
                  <a:lnTo>
                    <a:pt x="2818" y="4276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303" y="4053"/>
              <a:ext cx="6089" cy="269"/>
            </a:xfrm>
            <a:custGeom>
              <a:avLst/>
              <a:gdLst>
                <a:gd name="T0" fmla="*/ 0 w 6089"/>
                <a:gd name="T1" fmla="*/ 269 h 269"/>
                <a:gd name="T2" fmla="*/ 0 w 6089"/>
                <a:gd name="T3" fmla="*/ 0 h 269"/>
                <a:gd name="T4" fmla="*/ 5916 w 6089"/>
                <a:gd name="T5" fmla="*/ 0 h 269"/>
                <a:gd name="T6" fmla="*/ 6089 w 6089"/>
                <a:gd name="T7" fmla="*/ 264 h 269"/>
                <a:gd name="T8" fmla="*/ 6089 w 6089"/>
                <a:gd name="T9" fmla="*/ 269 h 269"/>
                <a:gd name="T10" fmla="*/ 0 w 6089"/>
                <a:gd name="T1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89" h="269">
                  <a:moveTo>
                    <a:pt x="0" y="269"/>
                  </a:moveTo>
                  <a:lnTo>
                    <a:pt x="0" y="0"/>
                  </a:lnTo>
                  <a:lnTo>
                    <a:pt x="5916" y="0"/>
                  </a:lnTo>
                  <a:lnTo>
                    <a:pt x="6089" y="264"/>
                  </a:lnTo>
                  <a:lnTo>
                    <a:pt x="6089" y="269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5" y="3308"/>
              <a:ext cx="1786" cy="1014"/>
            </a:xfrm>
            <a:custGeom>
              <a:avLst/>
              <a:gdLst>
                <a:gd name="T0" fmla="*/ 0 w 1786"/>
                <a:gd name="T1" fmla="*/ 1014 h 1014"/>
                <a:gd name="T2" fmla="*/ 0 w 1786"/>
                <a:gd name="T3" fmla="*/ 0 h 1014"/>
                <a:gd name="T4" fmla="*/ 1114 w 1786"/>
                <a:gd name="T5" fmla="*/ 0 h 1014"/>
                <a:gd name="T6" fmla="*/ 1786 w 1786"/>
                <a:gd name="T7" fmla="*/ 1014 h 1014"/>
                <a:gd name="T8" fmla="*/ 0 w 1786"/>
                <a:gd name="T9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1014">
                  <a:moveTo>
                    <a:pt x="0" y="1014"/>
                  </a:moveTo>
                  <a:lnTo>
                    <a:pt x="0" y="0"/>
                  </a:lnTo>
                  <a:lnTo>
                    <a:pt x="1114" y="0"/>
                  </a:lnTo>
                  <a:lnTo>
                    <a:pt x="1786" y="1014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-21" y="2084"/>
              <a:ext cx="1480" cy="2238"/>
            </a:xfrm>
            <a:custGeom>
              <a:avLst/>
              <a:gdLst>
                <a:gd name="T0" fmla="*/ 1480 w 1480"/>
                <a:gd name="T1" fmla="*/ 2238 h 2238"/>
                <a:gd name="T2" fmla="*/ 0 w 1480"/>
                <a:gd name="T3" fmla="*/ 0 h 2238"/>
                <a:gd name="T4" fmla="*/ 0 w 1480"/>
                <a:gd name="T5" fmla="*/ 2238 h 2238"/>
                <a:gd name="T6" fmla="*/ 1480 w 1480"/>
                <a:gd name="T7" fmla="*/ 2238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0" h="2238">
                  <a:moveTo>
                    <a:pt x="1480" y="2238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1480" y="2238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317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95250" y="-104774"/>
            <a:ext cx="7639050" cy="6962774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387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6662" y="-5489"/>
            <a:ext cx="12298661" cy="164934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 userDrawn="1"/>
        </p:nvSpPr>
        <p:spPr>
          <a:xfrm>
            <a:off x="2742153" y="76713"/>
            <a:ext cx="9283772" cy="138651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5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113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D50F83-CCC4-41D4-AFF3-BC555675E0E4}"/>
              </a:ext>
            </a:extLst>
          </p:cNvPr>
          <p:cNvSpPr/>
          <p:nvPr userDrawn="1"/>
        </p:nvSpPr>
        <p:spPr>
          <a:xfrm>
            <a:off x="0" y="6639791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544017-FAE7-432D-BE96-3B1C875483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E12FCA2-3C92-4550-B995-A1A311E76B24}"/>
              </a:ext>
            </a:extLst>
          </p:cNvPr>
          <p:cNvSpPr/>
          <p:nvPr userDrawn="1"/>
        </p:nvSpPr>
        <p:spPr>
          <a:xfrm>
            <a:off x="0" y="-54829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96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중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7234D-A958-ED46-8D9E-D1F85E455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1F6B20-C844-2242-B723-0A879ECB77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AEED55F-AE61-274B-9445-BB9E51BA2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8790" y="3132520"/>
            <a:ext cx="5557932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1504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02B51A-833A-0443-96AF-94559227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EC4D4F-A39E-4D48-A28F-E6BCBB73A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F89FAB-59DF-0D41-B0FE-8702782B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8D7F45AC-8C1F-9F4E-9335-84153C3DC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628" y="565678"/>
            <a:ext cx="5606372" cy="258532"/>
          </a:xfrm>
        </p:spPr>
        <p:txBody>
          <a:bodyPr wrap="square">
            <a:spAutoFit/>
          </a:bodyPr>
          <a:lstStyle>
            <a:lvl1pPr marL="0" indent="0">
              <a:buNone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09884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87790-49B9-CC42-9B1C-5B1A7794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56" y="403602"/>
            <a:ext cx="10515600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65C64D-A4C4-D048-BAEF-0CD8461A8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7FE0C9-1A27-3D41-AA81-A420F27B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8447E4-235B-2845-A7B8-486D34C3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D07F708-94F1-F94D-AB71-FD316CFED236}"/>
              </a:ext>
            </a:extLst>
          </p:cNvPr>
          <p:cNvCxnSpPr>
            <a:cxnSpLocks/>
          </p:cNvCxnSpPr>
          <p:nvPr userDrawn="1"/>
        </p:nvCxnSpPr>
        <p:spPr>
          <a:xfrm>
            <a:off x="387856" y="818352"/>
            <a:ext cx="1060709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9B8A6CE2-615C-9F45-9ECB-9CB9748A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582" y="1014984"/>
            <a:ext cx="5708144" cy="338491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20000"/>
              </a:lnSpc>
              <a:buNone/>
              <a:defRPr kumimoji="1"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3263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447D2C-D7C8-534D-8439-49EF5C0D91E8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545F6-6DB6-6747-8528-356C1DA2A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5198123" y="3075057"/>
            <a:ext cx="1795753" cy="956616"/>
          </a:xfrm>
          <a:prstGeom prst="rect">
            <a:avLst/>
          </a:prstGeom>
        </p:spPr>
      </p:pic>
      <p:sp>
        <p:nvSpPr>
          <p:cNvPr id="9" name="텍스트 개체 틀 24">
            <a:extLst>
              <a:ext uri="{FF2B5EF4-FFF2-40B4-BE49-F238E27FC236}">
                <a16:creationId xmlns:a16="http://schemas.microsoft.com/office/drawing/2014/main" id="{10415C67-D597-5049-8E31-B0CC87755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20717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DAA43-9755-BB4E-9CBE-F5D03B90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023F3-AD78-F746-8D0C-F0113B6E7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6E52EC-2F6D-AE42-AB0D-5EFC54219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DD8FC-5188-0548-97ED-AC54B2C0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9FAF6-3455-B845-8C2E-0E6E605E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306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75740-A94E-AF42-8914-6E335552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967FE-D1F1-2546-AB80-8F86A0C07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699DC-BF9C-4140-ACB2-B75A01DB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0FFFE-8367-574B-9139-9DA36AE7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4DDA2-A905-CF42-8BEC-98E0B9A0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4105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6BAF2-D3B8-9448-96AD-4BBFEF25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0C666-578B-B444-9ED0-828ACF5F5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D04B1-1373-DF4A-BCFB-B9A023969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B23C42-D85B-8841-911C-62DFD4B1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526E85-D41C-354C-ABF0-F4C81F87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ABE5B-BB0B-824D-8583-0719F1B1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270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ACEF8-C410-4949-A9C6-142F1437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B9B1A3-3760-9B49-BAC9-659F63E2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25F2AA-9DFC-074B-B9D6-DA16321E2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14CCE-E876-0E48-9DAB-A548D5E0D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564113-85A4-3641-93F5-57B620E43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B346EE-586F-4242-978D-02F9D5161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9CFE64-6C40-344A-9413-331A18A0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125D70-8ED5-7C41-A859-799BF895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431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6AD788-2A33-EF4A-8DB5-4E81DE88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8255FC-0C10-7242-B097-D920BC016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158E8-F926-9C44-9BF7-AB0D590F9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CFBDA-D4B0-5F40-B8B1-EDCB203C4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595DC-0FC5-4246-B7C4-2E2D42C91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BBF702-067C-AF4A-9427-346616513F89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-2867891"/>
            <a:ext cx="60325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6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4" r:id="rId4"/>
    <p:sldLayoutId id="2147483662" r:id="rId5"/>
    <p:sldLayoutId id="2147483650" r:id="rId6"/>
    <p:sldLayoutId id="2147483651" r:id="rId7"/>
    <p:sldLayoutId id="2147483652" r:id="rId8"/>
    <p:sldLayoutId id="2147483653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azure.microsoft.com/" TargetMode="External"/><Relationship Id="rId4" Type="http://schemas.openxmlformats.org/officeDocument/2006/relationships/image" Target="../media/image36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okmodern.wordpress.com/author/modernhitech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6136" y="4410333"/>
            <a:ext cx="33665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spc="600" dirty="0">
                <a:solidFill>
                  <a:srgbClr val="222A36"/>
                </a:solidFill>
              </a:rPr>
              <a:t>인공지능 프로그래밍 교육</a:t>
            </a:r>
            <a:endParaRPr lang="ko-KR" altLang="en-US" sz="1500" spc="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119" y="2285999"/>
            <a:ext cx="3199762" cy="22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96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BA65D-C5D3-354E-96A1-7CBFF29D9B29}"/>
              </a:ext>
            </a:extLst>
          </p:cNvPr>
          <p:cNvSpPr txBox="1"/>
          <p:nvPr/>
        </p:nvSpPr>
        <p:spPr>
          <a:xfrm>
            <a:off x="986210" y="842482"/>
            <a:ext cx="25651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 서비스로 바뀐 일상</a:t>
            </a:r>
            <a:endParaRPr kumimoji="1" lang="ko-Kore-KR" altLang="en-US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D12C20-DB88-F644-AC4F-FE3A09114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018993" y="2295705"/>
            <a:ext cx="2060825" cy="2060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B062E3-CC4D-9D44-956B-ABF267960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016" y="2346202"/>
            <a:ext cx="2060825" cy="2060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89874D-9AFC-F242-AE0F-20DB89707C8F}"/>
              </a:ext>
            </a:extLst>
          </p:cNvPr>
          <p:cNvSpPr txBox="1"/>
          <p:nvPr/>
        </p:nvSpPr>
        <p:spPr>
          <a:xfrm>
            <a:off x="2580818" y="4660889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대면 회의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81D8D-F6B5-6C47-B2AA-BE161B1DD3EB}"/>
              </a:ext>
            </a:extLst>
          </p:cNvPr>
          <p:cNvSpPr txBox="1"/>
          <p:nvPr/>
        </p:nvSpPr>
        <p:spPr>
          <a:xfrm>
            <a:off x="7452720" y="4588127"/>
            <a:ext cx="2993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서비스를 이용한 화상회의 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FCF3F5-BA50-9049-B3EF-643C0B3FA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0278" y="2502600"/>
            <a:ext cx="1397000" cy="317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7197719-F29E-A741-96B3-F19143AC3C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71" t="20508" r="9962" b="19396"/>
          <a:stretch/>
        </p:blipFill>
        <p:spPr>
          <a:xfrm>
            <a:off x="9191377" y="3262911"/>
            <a:ext cx="1574801" cy="801384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CDD41E-0D96-5246-A4D9-841025F3AA46}"/>
              </a:ext>
            </a:extLst>
          </p:cNvPr>
          <p:cNvCxnSpPr>
            <a:cxnSpLocks/>
          </p:cNvCxnSpPr>
          <p:nvPr/>
        </p:nvCxnSpPr>
        <p:spPr>
          <a:xfrm>
            <a:off x="4794643" y="3486827"/>
            <a:ext cx="1544548" cy="0"/>
          </a:xfrm>
          <a:prstGeom prst="straightConnector1">
            <a:avLst/>
          </a:prstGeom>
          <a:ln w="25400">
            <a:solidFill>
              <a:srgbClr val="556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47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F8B26-93BF-794A-970D-10E53630F87C}"/>
              </a:ext>
            </a:extLst>
          </p:cNvPr>
          <p:cNvSpPr txBox="1"/>
          <p:nvPr/>
        </p:nvSpPr>
        <p:spPr>
          <a:xfrm>
            <a:off x="2637280" y="4583185"/>
            <a:ext cx="2380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USB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 하드디스크에 담아서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들고 다니는 파일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D4B8524-40C9-8741-8225-F17A1E4DC6D6}"/>
              </a:ext>
            </a:extLst>
          </p:cNvPr>
          <p:cNvCxnSpPr>
            <a:cxnSpLocks/>
          </p:cNvCxnSpPr>
          <p:nvPr/>
        </p:nvCxnSpPr>
        <p:spPr>
          <a:xfrm>
            <a:off x="5873162" y="3273449"/>
            <a:ext cx="1297969" cy="0"/>
          </a:xfrm>
          <a:prstGeom prst="straightConnector1">
            <a:avLst/>
          </a:prstGeom>
          <a:ln w="25400">
            <a:solidFill>
              <a:srgbClr val="556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8D23A-4AAD-A24C-9282-4EA2BD9C3748}"/>
              </a:ext>
            </a:extLst>
          </p:cNvPr>
          <p:cNvSpPr txBox="1"/>
          <p:nvPr/>
        </p:nvSpPr>
        <p:spPr>
          <a:xfrm>
            <a:off x="8012057" y="4583185"/>
            <a:ext cx="1968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드라이브나 클라우드를</a:t>
            </a:r>
            <a:b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활용한 파일 공유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695BD7-4A11-A244-9165-5C82A4EA1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796"/>
          <a:stretch/>
        </p:blipFill>
        <p:spPr>
          <a:xfrm>
            <a:off x="7585910" y="2335779"/>
            <a:ext cx="2821104" cy="189588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3A6A634-ACDE-450A-8D15-9251D469DA17}"/>
              </a:ext>
            </a:extLst>
          </p:cNvPr>
          <p:cNvGrpSpPr/>
          <p:nvPr/>
        </p:nvGrpSpPr>
        <p:grpSpPr>
          <a:xfrm>
            <a:off x="2455438" y="2417260"/>
            <a:ext cx="2744464" cy="1510301"/>
            <a:chOff x="1650466" y="2721366"/>
            <a:chExt cx="2744464" cy="15103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01CAD7-5836-6743-895D-261F5C25B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0466" y="3110768"/>
              <a:ext cx="933574" cy="93357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398E6B5-8ECF-794C-9827-B201B05DF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4629" y="2721366"/>
              <a:ext cx="1510301" cy="151030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0B3055D-4294-4D9F-A124-CD1B3BF8041A}"/>
              </a:ext>
            </a:extLst>
          </p:cNvPr>
          <p:cNvSpPr txBox="1"/>
          <p:nvPr/>
        </p:nvSpPr>
        <p:spPr>
          <a:xfrm>
            <a:off x="986210" y="842482"/>
            <a:ext cx="25651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 서비스로 바뀐 일상</a:t>
            </a:r>
            <a:endParaRPr kumimoji="1" lang="ko-Kore-KR" altLang="en-US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166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F8B26-93BF-794A-970D-10E53630F87C}"/>
              </a:ext>
            </a:extLst>
          </p:cNvPr>
          <p:cNvSpPr txBox="1"/>
          <p:nvPr/>
        </p:nvSpPr>
        <p:spPr>
          <a:xfrm>
            <a:off x="7367446" y="4729495"/>
            <a:ext cx="3166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다른 컴퓨터에서도 접근해서 공동 작업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2DA3B-304E-1B45-80FA-42DB77C03091}"/>
              </a:ext>
            </a:extLst>
          </p:cNvPr>
          <p:cNvSpPr txBox="1"/>
          <p:nvPr/>
        </p:nvSpPr>
        <p:spPr>
          <a:xfrm>
            <a:off x="2134944" y="4729495"/>
            <a:ext cx="2593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 컴퓨터에서만 작업하는 문서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5F7C75-C99B-B544-8394-2D2932BFDDDF}"/>
              </a:ext>
            </a:extLst>
          </p:cNvPr>
          <p:cNvCxnSpPr>
            <a:cxnSpLocks/>
          </p:cNvCxnSpPr>
          <p:nvPr/>
        </p:nvCxnSpPr>
        <p:spPr>
          <a:xfrm>
            <a:off x="5353530" y="3577555"/>
            <a:ext cx="1524948" cy="0"/>
          </a:xfrm>
          <a:prstGeom prst="straightConnector1">
            <a:avLst/>
          </a:prstGeom>
          <a:ln w="25400">
            <a:solidFill>
              <a:srgbClr val="556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7B19D2F-8D6C-8C41-BC1D-13B3DE0FA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582" y="1827039"/>
            <a:ext cx="2553978" cy="25539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C81EB4-A7F2-CD4C-9AE3-39B7D6CA2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948" y="1977775"/>
            <a:ext cx="2553972" cy="2553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A01150-F356-4F8A-A855-AB065BE442C4}"/>
              </a:ext>
            </a:extLst>
          </p:cNvPr>
          <p:cNvSpPr txBox="1"/>
          <p:nvPr/>
        </p:nvSpPr>
        <p:spPr>
          <a:xfrm>
            <a:off x="986210" y="842482"/>
            <a:ext cx="25651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 서비스로 바뀐 일상</a:t>
            </a:r>
            <a:endParaRPr kumimoji="1" lang="ko-Kore-KR" altLang="en-US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718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4AFB5F4-5A3B-4822-ADA0-E8FEB820672E}"/>
              </a:ext>
            </a:extLst>
          </p:cNvPr>
          <p:cNvSpPr/>
          <p:nvPr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227AA-C488-4A75-9B96-D6A0CF3A75B1}"/>
              </a:ext>
            </a:extLst>
          </p:cNvPr>
          <p:cNvSpPr txBox="1"/>
          <p:nvPr/>
        </p:nvSpPr>
        <p:spPr>
          <a:xfrm>
            <a:off x="2498571" y="2921168"/>
            <a:ext cx="7194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클라우드</a:t>
            </a:r>
            <a:r>
              <a:rPr lang="ko-KR" altLang="en-US" sz="6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컴퓨팅의 범주</a:t>
            </a:r>
            <a:endParaRPr lang="en-US" altLang="ko-KR" sz="6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130C49-4A3C-402C-947A-F3663C456EA2}"/>
              </a:ext>
            </a:extLst>
          </p:cNvPr>
          <p:cNvSpPr/>
          <p:nvPr/>
        </p:nvSpPr>
        <p:spPr>
          <a:xfrm>
            <a:off x="101536" y="1372134"/>
            <a:ext cx="2487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컴퓨팅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17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cxnSp>
        <p:nvCxnSpPr>
          <p:cNvPr id="38" name="직선 연결선 37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A9400E6B-4E57-EB4D-AD40-1F7CD6456377}"/>
              </a:ext>
            </a:extLst>
          </p:cNvPr>
          <p:cNvSpPr txBox="1">
            <a:spLocks/>
          </p:cNvSpPr>
          <p:nvPr/>
        </p:nvSpPr>
        <p:spPr>
          <a:xfrm>
            <a:off x="3230790" y="342580"/>
            <a:ext cx="8563813" cy="8479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</a:t>
            </a:r>
            <a:r>
              <a:rPr lang="ko-KR" altLang="en-US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컴퓨팅은 고객에게 제공되는 수준에 따라 크게 </a:t>
            </a:r>
            <a:r>
              <a:rPr lang="en-US" altLang="ko-KR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IaaS, PaaS, SaaS</a:t>
            </a:r>
            <a:r>
              <a:rPr lang="ko-KR" altLang="en-US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br>
              <a:rPr lang="en-US" altLang="ko-KR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세가지로 구분됩니다</a:t>
            </a:r>
            <a:r>
              <a:rPr lang="en-US" altLang="ko-KR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sz="18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1747" y="256953"/>
            <a:ext cx="226696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서비스 유형에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따른 분류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B895BA9-2B61-2A43-AA44-5DC64613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31" y="2380726"/>
            <a:ext cx="6502400" cy="3657600"/>
          </a:xfrm>
          <a:prstGeom prst="rect">
            <a:avLst/>
          </a:prstGeom>
          <a:ln w="2540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B344DD-E3AC-954B-9253-7EDBC90D87DF}"/>
              </a:ext>
            </a:extLst>
          </p:cNvPr>
          <p:cNvSpPr txBox="1"/>
          <p:nvPr/>
        </p:nvSpPr>
        <p:spPr>
          <a:xfrm>
            <a:off x="6986605" y="2855571"/>
            <a:ext cx="4813468" cy="2641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On-Premises: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네트워킹부터 어플리케이션까지 </a:t>
            </a:r>
            <a:b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모두 구성하고 관리하는 모델</a:t>
            </a:r>
            <a:endParaRPr kumimoji="1"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IaaS: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사용자가 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OS(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운영체제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직접 올리고 </a:t>
            </a:r>
            <a:b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 상위 계층을 구성하는 모델</a:t>
            </a:r>
            <a:endParaRPr kumimoji="1"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PaaS: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개발자가 응용 프로그램을 작성할 수 있도록 플랫폼 및 환경을 제공하는 모델</a:t>
            </a:r>
            <a:endParaRPr kumimoji="1"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SaaS: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필요한 모든 것을 </a:t>
            </a:r>
            <a:r>
              <a:rPr kumimoji="1"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클라우드에서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제공하는 소프트웨어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11E5F-F4C9-6247-AD2F-6DCE605E3063}"/>
              </a:ext>
            </a:extLst>
          </p:cNvPr>
          <p:cNvSpPr txBox="1"/>
          <p:nvPr/>
        </p:nvSpPr>
        <p:spPr>
          <a:xfrm>
            <a:off x="9665714" y="3265482"/>
            <a:ext cx="1869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kumimoji="1" lang="en-US" altLang="ko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</a:t>
            </a:r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ore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과거에</a:t>
            </a:r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사용하던 방식</a:t>
            </a:r>
            <a:endParaRPr kumimoji="1" lang="ko-Kore-KR" altLang="en-US" sz="12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87E995-C7CB-E049-A427-1F3B249A64CA}"/>
              </a:ext>
            </a:extLst>
          </p:cNvPr>
          <p:cNvSpPr txBox="1"/>
          <p:nvPr/>
        </p:nvSpPr>
        <p:spPr>
          <a:xfrm>
            <a:off x="4708417" y="5617459"/>
            <a:ext cx="2278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출처</a:t>
            </a:r>
            <a:r>
              <a:rPr kumimoji="1" lang="ko-KR" altLang="en-US" sz="100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" altLang="ko-KR" sz="10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5"/>
              </a:rPr>
              <a:t>https://azure.microsoft.com/</a:t>
            </a:r>
            <a:endParaRPr kumimoji="1" lang="ko-Kore-KR" altLang="en-US" sz="10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809AF4-53ED-4788-80E5-C72235C2D4CD}"/>
              </a:ext>
            </a:extLst>
          </p:cNvPr>
          <p:cNvSpPr txBox="1"/>
          <p:nvPr/>
        </p:nvSpPr>
        <p:spPr>
          <a:xfrm>
            <a:off x="1159159" y="216649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①</a:t>
            </a:r>
            <a:endParaRPr kumimoji="1" lang="ko-Kore-KR" altLang="en-US" sz="12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7EDC3B-CF98-43AE-9DEB-C9EE23A33F48}"/>
              </a:ext>
            </a:extLst>
          </p:cNvPr>
          <p:cNvSpPr txBox="1"/>
          <p:nvPr/>
        </p:nvSpPr>
        <p:spPr>
          <a:xfrm>
            <a:off x="2672273" y="216649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②</a:t>
            </a:r>
            <a:endParaRPr kumimoji="1" lang="ko-Kore-KR" altLang="en-US" sz="12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23D38-232D-4EE0-B745-E7A9405C5195}"/>
              </a:ext>
            </a:extLst>
          </p:cNvPr>
          <p:cNvSpPr txBox="1"/>
          <p:nvPr/>
        </p:nvSpPr>
        <p:spPr>
          <a:xfrm>
            <a:off x="4180060" y="216649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③</a:t>
            </a:r>
            <a:endParaRPr kumimoji="1" lang="ko-Kore-KR" altLang="en-US" sz="12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C9F8B0-3595-442B-8877-8817CED7BAE9}"/>
              </a:ext>
            </a:extLst>
          </p:cNvPr>
          <p:cNvSpPr txBox="1"/>
          <p:nvPr/>
        </p:nvSpPr>
        <p:spPr>
          <a:xfrm>
            <a:off x="5687847" y="216649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④</a:t>
            </a:r>
            <a:endParaRPr kumimoji="1" lang="ko-Kore-KR" altLang="en-US" sz="12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069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cxnSp>
        <p:nvCxnSpPr>
          <p:cNvPr id="38" name="직선 연결선 37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A9400E6B-4E57-EB4D-AD40-1F7CD6456377}"/>
              </a:ext>
            </a:extLst>
          </p:cNvPr>
          <p:cNvSpPr txBox="1">
            <a:spLocks/>
          </p:cNvSpPr>
          <p:nvPr/>
        </p:nvSpPr>
        <p:spPr>
          <a:xfrm>
            <a:off x="3230790" y="342580"/>
            <a:ext cx="8563813" cy="8479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 컴퓨팅은 어떠한 방식으로 운용되는지에 따라 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Private Cloud,</a:t>
            </a:r>
            <a:b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Public Cloud, Hybrid Cloud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나뉩니다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3383" y="258710"/>
            <a:ext cx="19560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운용 형태에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따른 분류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5D092BB-9213-404A-AC91-B7E9BBCFF1F0}"/>
              </a:ext>
            </a:extLst>
          </p:cNvPr>
          <p:cNvGrpSpPr/>
          <p:nvPr/>
        </p:nvGrpSpPr>
        <p:grpSpPr>
          <a:xfrm>
            <a:off x="2075255" y="2289056"/>
            <a:ext cx="8041490" cy="3529423"/>
            <a:chOff x="2838843" y="2289056"/>
            <a:chExt cx="8041490" cy="352942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7934449-1F77-9D47-892F-AFDA5BD0EB3D}"/>
                </a:ext>
              </a:extLst>
            </p:cNvPr>
            <p:cNvSpPr txBox="1"/>
            <p:nvPr/>
          </p:nvSpPr>
          <p:spPr>
            <a:xfrm>
              <a:off x="2838843" y="2478820"/>
              <a:ext cx="148162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5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Private Cloud</a:t>
              </a:r>
              <a:endParaRPr kumimoji="1" lang="ko-Kore-KR" altLang="en-US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2B2DC0-2D4A-F44C-9F82-4862C3DE20F9}"/>
                </a:ext>
              </a:extLst>
            </p:cNvPr>
            <p:cNvSpPr txBox="1"/>
            <p:nvPr/>
          </p:nvSpPr>
          <p:spPr>
            <a:xfrm>
              <a:off x="2881323" y="3916407"/>
              <a:ext cx="13773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5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Public Cloud</a:t>
              </a:r>
              <a:endParaRPr kumimoji="1" lang="ko-Kore-KR" altLang="en-US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DB2199-DFA9-B448-AAB5-C69239FAA354}"/>
                </a:ext>
              </a:extLst>
            </p:cNvPr>
            <p:cNvSpPr txBox="1"/>
            <p:nvPr/>
          </p:nvSpPr>
          <p:spPr>
            <a:xfrm>
              <a:off x="2864491" y="5305550"/>
              <a:ext cx="141577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5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Hybrid Cloud</a:t>
              </a:r>
              <a:endParaRPr kumimoji="1" lang="ko-Kore-KR" altLang="en-US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1D8E6C8-54C0-B944-BE7B-6B983D3BF246}"/>
                </a:ext>
              </a:extLst>
            </p:cNvPr>
            <p:cNvSpPr txBox="1"/>
            <p:nvPr/>
          </p:nvSpPr>
          <p:spPr>
            <a:xfrm>
              <a:off x="4662172" y="2289056"/>
              <a:ext cx="4598518" cy="702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ore-KR" altLang="en-US" sz="14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기업</a:t>
              </a:r>
              <a:r>
                <a:rPr kumimoji="1" lang="ko-KR" altLang="en-US" sz="14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및 기관 내부에 </a:t>
              </a:r>
              <a:r>
                <a:rPr kumimoji="1" lang="ko-KR" altLang="en-US" sz="1400" dirty="0" err="1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클라우드</a:t>
              </a:r>
              <a:r>
                <a:rPr kumimoji="1" lang="ko-KR" altLang="en-US" sz="14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서비스 환경을 구성하여</a:t>
              </a:r>
              <a:endPara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4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내부자에게 제한적으로 서비스를 제공하는 형태</a:t>
              </a:r>
              <a:endParaRPr kumimoji="1"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50482E-4D00-0945-A370-8AFEA9A54317}"/>
                </a:ext>
              </a:extLst>
            </p:cNvPr>
            <p:cNvSpPr txBox="1"/>
            <p:nvPr/>
          </p:nvSpPr>
          <p:spPr>
            <a:xfrm>
              <a:off x="4662172" y="3924101"/>
              <a:ext cx="62181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4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불특정</a:t>
              </a:r>
              <a:r>
                <a:rPr kumimoji="1" lang="ko-KR" altLang="en-US" sz="14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다수를 대상으로 하는 서비스로</a:t>
              </a:r>
              <a:r>
                <a:rPr kumimoji="1" lang="en-US" altLang="ko-KR" sz="14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</a:t>
              </a:r>
              <a:r>
                <a:rPr kumimoji="1" lang="ko-KR" altLang="en-US" sz="14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여러 서비스 이용자가 사용하는 형태</a:t>
              </a:r>
              <a:endParaRPr kumimoji="1"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0FE4BA-F3C4-9043-A580-EE22BE4D6AC4}"/>
                </a:ext>
              </a:extLst>
            </p:cNvPr>
            <p:cNvSpPr txBox="1"/>
            <p:nvPr/>
          </p:nvSpPr>
          <p:spPr>
            <a:xfrm>
              <a:off x="4662172" y="5115786"/>
              <a:ext cx="6073775" cy="702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ore-KR" altLang="en-US" sz="14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프라이빗</a:t>
              </a:r>
              <a:r>
                <a:rPr kumimoji="1" lang="ko-KR" altLang="en-US" sz="14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kumimoji="1" lang="ko-KR" altLang="en-US" sz="1400" dirty="0" err="1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클라우드와</a:t>
              </a:r>
              <a:r>
                <a:rPr kumimoji="1" lang="ko-KR" altLang="en-US" sz="14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kumimoji="1" lang="ko-KR" altLang="en-US" sz="1400" dirty="0" err="1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퍼블릭</a:t>
              </a:r>
              <a:r>
                <a:rPr kumimoji="1" lang="ko-KR" altLang="en-US" sz="14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kumimoji="1" lang="ko-KR" altLang="en-US" sz="1400" dirty="0" err="1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클라우드의</a:t>
              </a:r>
              <a:r>
                <a:rPr kumimoji="1" lang="ko-KR" altLang="en-US" sz="14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결합 </a:t>
              </a:r>
              <a:r>
                <a:rPr kumimoji="1" lang="ko-KR" altLang="en-US" sz="140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형태</a:t>
              </a:r>
              <a:r>
                <a:rPr kumimoji="1" lang="ko-Kore-KR" altLang="en-US" sz="14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로</a:t>
              </a:r>
              <a:r>
                <a:rPr kumimoji="1" lang="en-US" altLang="en-US" sz="14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kumimoji="1" lang="ko-Kore-KR" altLang="en-US" sz="14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공유를</a:t>
              </a:r>
              <a:r>
                <a:rPr kumimoji="1" lang="ko-KR" altLang="en-US" sz="140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kumimoji="1" lang="ko-KR" altLang="en-US" sz="14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원하지 않는 일부 데이터 및 서비스에 대해 </a:t>
              </a:r>
              <a:r>
                <a:rPr kumimoji="1" lang="ko-KR" altLang="en-US" sz="1400" dirty="0" err="1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프라이빗</a:t>
              </a:r>
              <a:r>
                <a:rPr kumimoji="1" lang="ko-KR" altLang="en-US" sz="14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정책을 </a:t>
              </a:r>
              <a:r>
                <a:rPr kumimoji="1" lang="ko-KR" altLang="en-US" sz="140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설정하여 서비스를 </a:t>
              </a:r>
              <a:r>
                <a:rPr kumimoji="1" lang="ko-KR" altLang="en-US" sz="1400" dirty="0">
                  <a:solidFill>
                    <a:srgbClr val="556078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제공</a:t>
              </a:r>
              <a:endPara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898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898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-221675" y="5019662"/>
            <a:ext cx="7049195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-221674" y="5733945"/>
            <a:ext cx="5225190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 dirty="0"/>
          </a:p>
        </p:txBody>
      </p:sp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9A3C80D0-BB8C-F740-9E6D-714C1E6BE933}"/>
              </a:ext>
            </a:extLst>
          </p:cNvPr>
          <p:cNvSpPr txBox="1">
            <a:spLocks/>
          </p:cNvSpPr>
          <p:nvPr/>
        </p:nvSpPr>
        <p:spPr>
          <a:xfrm>
            <a:off x="5303785" y="2137634"/>
            <a:ext cx="5662639" cy="25827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70000"/>
              </a:lnSpc>
              <a:buNone/>
            </a:pPr>
            <a:r>
              <a:rPr lang="ko-KR" altLang="en-US" sz="10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</a:t>
            </a:r>
            <a:r>
              <a:rPr lang="ko-KR" altLang="en-US" sz="10000" dirty="0" err="1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라우드</a:t>
            </a:r>
            <a:endParaRPr lang="en-US" altLang="ko-KR" sz="10000" dirty="0">
              <a:solidFill>
                <a:srgbClr val="556078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indent="0" algn="r">
              <a:lnSpc>
                <a:spcPct val="70000"/>
              </a:lnSpc>
              <a:buNone/>
            </a:pPr>
            <a:r>
              <a:rPr kumimoji="1" lang="ko-KR" altLang="en-US" sz="100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컴퓨팅</a:t>
            </a:r>
            <a:endParaRPr kumimoji="1" lang="ko-Kore-KR" altLang="en-US" sz="10000" dirty="0">
              <a:solidFill>
                <a:srgbClr val="556078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9425" y="208942"/>
            <a:ext cx="2528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학습목표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408078" y="1230684"/>
            <a:ext cx="15357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49905" y="5024702"/>
            <a:ext cx="647761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ore-KR" altLang="en-US" sz="30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클라우드</a:t>
            </a:r>
            <a:r>
              <a:rPr kumimoji="1" lang="ko-KR" altLang="en-US" sz="30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컴퓨팅</a:t>
            </a:r>
            <a:r>
              <a:rPr kumimoji="1" lang="ko-KR" altLang="en-US" sz="16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 무엇인지</a:t>
            </a:r>
            <a:r>
              <a:rPr kumimoji="1" lang="en-US" altLang="ko-KR" sz="16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kumimoji="1" lang="ko-KR" altLang="en-US" sz="16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왜 필요한지 알아봅시다</a:t>
            </a:r>
            <a:r>
              <a:rPr kumimoji="1" lang="en-US" altLang="ko-KR" sz="16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kumimoji="1" lang="en-US" altLang="ko-Kore-KR" sz="1600" dirty="0">
              <a:solidFill>
                <a:srgbClr val="556078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9041" y="5749940"/>
            <a:ext cx="44039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3000" dirty="0" err="1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클라우드</a:t>
            </a:r>
            <a:r>
              <a:rPr kumimoji="1" lang="ko-KR" altLang="en-US" sz="30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컴퓨팅</a:t>
            </a:r>
            <a:r>
              <a:rPr kumimoji="1" lang="ko-KR" altLang="en-US" sz="16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</a:t>
            </a:r>
            <a:r>
              <a:rPr kumimoji="1" lang="en-US" altLang="ko-KR" sz="16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kumimoji="1" lang="ko-KR" altLang="en-US" sz="16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종류를 알아봅시다</a:t>
            </a:r>
            <a:r>
              <a:rPr kumimoji="1" lang="en-US" altLang="ko-KR" sz="16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765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4AFB5F4-5A3B-4822-ADA0-E8FEB820672E}"/>
              </a:ext>
            </a:extLst>
          </p:cNvPr>
          <p:cNvSpPr/>
          <p:nvPr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227AA-C488-4A75-9B96-D6A0CF3A75B1}"/>
              </a:ext>
            </a:extLst>
          </p:cNvPr>
          <p:cNvSpPr txBox="1"/>
          <p:nvPr/>
        </p:nvSpPr>
        <p:spPr>
          <a:xfrm>
            <a:off x="2749565" y="2921168"/>
            <a:ext cx="6692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클라우드</a:t>
            </a:r>
            <a:r>
              <a:rPr lang="ko-KR" altLang="en-US" sz="6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컴퓨팅이란</a:t>
            </a:r>
            <a:r>
              <a:rPr lang="en-US" altLang="ko-KR" sz="6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130C49-4A3C-402C-947A-F3663C456EA2}"/>
              </a:ext>
            </a:extLst>
          </p:cNvPr>
          <p:cNvSpPr/>
          <p:nvPr/>
        </p:nvSpPr>
        <p:spPr>
          <a:xfrm>
            <a:off x="101536" y="1372134"/>
            <a:ext cx="2487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컴퓨팅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32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216468" y="591439"/>
            <a:ext cx="8664102" cy="38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컴퓨팅의 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kumimoji="1"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여러 어원을 가지고 있지만 대표적으로 다음과 같은 어원을 가지고 있습니다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solidFill>
                <a:srgbClr val="556078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49967" y="43533"/>
            <a:ext cx="150874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클라우드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컴퓨팅의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어원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B67FBA-4627-E747-A5DF-71A37D842032}"/>
              </a:ext>
            </a:extLst>
          </p:cNvPr>
          <p:cNvSpPr/>
          <p:nvPr/>
        </p:nvSpPr>
        <p:spPr>
          <a:xfrm>
            <a:off x="516489" y="4978006"/>
            <a:ext cx="5917918" cy="1025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일반 사용자는 컴퓨터 통신망이 복잡한 네트워크 및 서버 구성 등을 알지 못하며 알 필요도 없습니다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이처럼 내부를 알 수 없지만 어디에서나 접근할 수 있다는 것이 구름과 비슷해 </a:t>
            </a: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(Cloud)</a:t>
            </a: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라고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부르게 되었습니다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8BDDC9-03F9-BE43-B7F0-FD06FE444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744" y="1688984"/>
            <a:ext cx="3261408" cy="32614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5FB4C4A-BBF3-664E-B0AD-7E7B5B20FD0D}"/>
              </a:ext>
            </a:extLst>
          </p:cNvPr>
          <p:cNvSpPr/>
          <p:nvPr/>
        </p:nvSpPr>
        <p:spPr>
          <a:xfrm>
            <a:off x="6812409" y="5098849"/>
            <a:ext cx="4863102" cy="702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네트워크 도식에서 서버 아이콘을 여러 개 겹친 것이 구름과 닮아서 </a:t>
            </a: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클라우드라고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부르게 되었다는 가설도 존재합니다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1199F3E-F63C-4919-BCB2-379AEED1F714}"/>
              </a:ext>
            </a:extLst>
          </p:cNvPr>
          <p:cNvGrpSpPr/>
          <p:nvPr/>
        </p:nvGrpSpPr>
        <p:grpSpPr>
          <a:xfrm>
            <a:off x="7460653" y="2246933"/>
            <a:ext cx="3566614" cy="2364133"/>
            <a:chOff x="7400975" y="2168575"/>
            <a:chExt cx="3566614" cy="236413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949839B-1E34-F94F-81F2-20296A570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2079" y="2233970"/>
              <a:ext cx="2145510" cy="214551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68ED670-0074-2445-9734-2C987A595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2602" y="2168575"/>
              <a:ext cx="2145510" cy="214551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47C3E77-7D43-2E4E-8B92-C622A742F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46971" flipH="1">
              <a:off x="7400975" y="2387198"/>
              <a:ext cx="1787394" cy="2145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4038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229525" y="405843"/>
            <a:ext cx="7543250" cy="704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사용자가 개발에 필요한 것을 모든 것을 준비하는 것이 아니라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이미 완성된 환경을 제공 받은 후 </a:t>
            </a:r>
            <a:b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이용한 만큼만 비용을 지불하는 서비스입니다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solidFill>
                <a:srgbClr val="556078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49967" y="43533"/>
            <a:ext cx="150874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클라우드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컴퓨팅의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개념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EFA83A-46EA-4561-8259-7204B3F1AAC1}"/>
              </a:ext>
            </a:extLst>
          </p:cNvPr>
          <p:cNvGrpSpPr/>
          <p:nvPr/>
        </p:nvGrpSpPr>
        <p:grpSpPr>
          <a:xfrm>
            <a:off x="1987654" y="5642026"/>
            <a:ext cx="4108346" cy="174675"/>
            <a:chOff x="801293" y="5353152"/>
            <a:chExt cx="5974054" cy="254000"/>
          </a:xfrm>
        </p:grpSpPr>
        <p:pic>
          <p:nvPicPr>
            <p:cNvPr id="1037" name="Picture 13" descr="page3image10585104">
              <a:extLst>
                <a:ext uri="{FF2B5EF4-FFF2-40B4-BE49-F238E27FC236}">
                  <a16:creationId xmlns:a16="http://schemas.microsoft.com/office/drawing/2014/main" id="{1F4ACC25-A1B3-2A4A-882D-2896507BD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293" y="5353152"/>
              <a:ext cx="330200" cy="25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page3image10589056">
              <a:extLst>
                <a:ext uri="{FF2B5EF4-FFF2-40B4-BE49-F238E27FC236}">
                  <a16:creationId xmlns:a16="http://schemas.microsoft.com/office/drawing/2014/main" id="{5CC7648E-E941-AE4C-AF7A-257CA6E16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047" y="5353152"/>
              <a:ext cx="3797300" cy="25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Picture 15" descr="page3image10584064">
              <a:extLst>
                <a:ext uri="{FF2B5EF4-FFF2-40B4-BE49-F238E27FC236}">
                  <a16:creationId xmlns:a16="http://schemas.microsoft.com/office/drawing/2014/main" id="{624A1565-172B-224A-A230-0FB4E8BF5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981" y="5353152"/>
              <a:ext cx="190500" cy="25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page3image10585312">
              <a:extLst>
                <a:ext uri="{FF2B5EF4-FFF2-40B4-BE49-F238E27FC236}">
                  <a16:creationId xmlns:a16="http://schemas.microsoft.com/office/drawing/2014/main" id="{642018A0-2AB2-9640-8B20-694C44DDC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739" y="5353152"/>
              <a:ext cx="1714500" cy="25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17" descr="page3image10585520">
              <a:extLst>
                <a:ext uri="{FF2B5EF4-FFF2-40B4-BE49-F238E27FC236}">
                  <a16:creationId xmlns:a16="http://schemas.microsoft.com/office/drawing/2014/main" id="{5909596F-0016-1148-B37A-4EE032F9A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497" y="5353152"/>
              <a:ext cx="190500" cy="25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page3image10585728">
              <a:extLst>
                <a:ext uri="{FF2B5EF4-FFF2-40B4-BE49-F238E27FC236}">
                  <a16:creationId xmlns:a16="http://schemas.microsoft.com/office/drawing/2014/main" id="{547779C5-F6C8-6E4A-8FDE-EA48713A9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3747" y="5353152"/>
              <a:ext cx="114300" cy="25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0611596-3B0B-0546-92A7-A9FFF49569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967" y="2364912"/>
            <a:ext cx="5150693" cy="31201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CB56838-5739-794B-9CDB-0488628860E2}"/>
              </a:ext>
            </a:extLst>
          </p:cNvPr>
          <p:cNvSpPr/>
          <p:nvPr/>
        </p:nvSpPr>
        <p:spPr>
          <a:xfrm>
            <a:off x="6377790" y="3681170"/>
            <a:ext cx="5430112" cy="1025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쉽게 말하면 </a:t>
            </a: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컴퓨팅은 인터넷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(“</a:t>
            </a: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통해 여러 서비스를 제공하는 것입니다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클라우드 컴퓨팅을 이용하면 사용자가 환경을 직접 구축하지 않더라도 필요한 환경을 제공받을 수 있습니다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90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49967" y="43533"/>
            <a:ext cx="150874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클라우드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컴퓨팅의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개념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02467-E13F-9D4D-83A3-80A9FB61CA04}"/>
              </a:ext>
            </a:extLst>
          </p:cNvPr>
          <p:cNvSpPr txBox="1"/>
          <p:nvPr/>
        </p:nvSpPr>
        <p:spPr>
          <a:xfrm>
            <a:off x="1279740" y="2359931"/>
            <a:ext cx="3615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여러분은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전기가 필요하면 어떻게 하시나요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31C265-02AB-A342-B9A3-66AA23A8E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96" y="3255424"/>
            <a:ext cx="1787704" cy="17877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D25D5F-D9A7-5541-BAA7-8F6967B9D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468" y="3255424"/>
            <a:ext cx="1787704" cy="1787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B54B3C-C12E-DD4D-B957-5520EBDEA76D}"/>
              </a:ext>
            </a:extLst>
          </p:cNvPr>
          <p:cNvSpPr txBox="1"/>
          <p:nvPr/>
        </p:nvSpPr>
        <p:spPr>
          <a:xfrm>
            <a:off x="1109821" y="5531830"/>
            <a:ext cx="3785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직접 발전소를 지어서 전기를 공급받습니다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847FF9-197E-F543-987E-3CE10E3A3B60}"/>
              </a:ext>
            </a:extLst>
          </p:cNvPr>
          <p:cNvSpPr txBox="1"/>
          <p:nvPr/>
        </p:nvSpPr>
        <p:spPr>
          <a:xfrm>
            <a:off x="6373902" y="5531829"/>
            <a:ext cx="4756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전기를 사용하고 그에 대한 요금을 공급처에 지불합니다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5200C64-F84F-42A3-8E7D-C976E7E6E53B}"/>
              </a:ext>
            </a:extLst>
          </p:cNvPr>
          <p:cNvSpPr/>
          <p:nvPr/>
        </p:nvSpPr>
        <p:spPr>
          <a:xfrm>
            <a:off x="7299595" y="2920551"/>
            <a:ext cx="2457450" cy="245745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D1FE95-5FAF-492D-A273-1106064D9035}"/>
              </a:ext>
            </a:extLst>
          </p:cNvPr>
          <p:cNvSpPr/>
          <p:nvPr/>
        </p:nvSpPr>
        <p:spPr>
          <a:xfrm>
            <a:off x="3229525" y="405843"/>
            <a:ext cx="7543250" cy="704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사용자가 개발에 필요한 것을 모든 것을 준비하는 것이 아니라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이미 완성된 환경을 제공 받은 후 </a:t>
            </a:r>
            <a:b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이용한 만큼만 비용을 지불하는 서비스입니다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solidFill>
                <a:srgbClr val="556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10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A9400E6B-4E57-EB4D-AD40-1F7CD6456377}"/>
              </a:ext>
            </a:extLst>
          </p:cNvPr>
          <p:cNvSpPr txBox="1">
            <a:spLocks/>
          </p:cNvSpPr>
          <p:nvPr/>
        </p:nvSpPr>
        <p:spPr>
          <a:xfrm>
            <a:off x="1379348" y="5753262"/>
            <a:ext cx="9433303" cy="7159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우리가 전기를 필요로 할 때 발전소를 직접 지어서 공급받을 필요가 없는 것처럼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어떠한 프로그래밍 환경을 필요로 할 때</a:t>
            </a:r>
            <a:b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직접 그 환경을 구축하지 않고도 클라우드 컴퓨팅을 통해 환경을 제공받을 수 있습니다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49394C9-1B2A-554D-9EB2-44693A1F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860" y="2236902"/>
            <a:ext cx="6380658" cy="291596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949967" y="43533"/>
            <a:ext cx="150874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클라우드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컴퓨팅의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개념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38252" y="5193398"/>
            <a:ext cx="1252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hlinkClick r:id="rId4"/>
              </a:rPr>
              <a:t>출처 </a:t>
            </a:r>
            <a:r>
              <a:rPr lang="en-US" altLang="ko-KR" sz="1200" dirty="0">
                <a:hlinkClick r:id="rId4"/>
              </a:rPr>
              <a:t>: </a:t>
            </a:r>
            <a:r>
              <a:rPr lang="en-US" altLang="ko-KR" sz="1200" dirty="0" err="1">
                <a:hlinkClick r:id="rId4"/>
              </a:rPr>
              <a:t>okmodern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A17420-5ACE-463F-AB3E-1EE0268526AC}"/>
              </a:ext>
            </a:extLst>
          </p:cNvPr>
          <p:cNvSpPr/>
          <p:nvPr/>
        </p:nvSpPr>
        <p:spPr>
          <a:xfrm>
            <a:off x="3229525" y="405843"/>
            <a:ext cx="7543250" cy="704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사용자가 개발에 필요한 것을 모든 것을 준비하는 것이 아니라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이미 완성된 환경을 제공 받은 후 </a:t>
            </a:r>
            <a:b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이용한 만큼만 비용을 지불하는 서비스입니다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solidFill>
                <a:srgbClr val="556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51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4AFB5F4-5A3B-4822-ADA0-E8FEB820672E}"/>
              </a:ext>
            </a:extLst>
          </p:cNvPr>
          <p:cNvSpPr/>
          <p:nvPr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227AA-C488-4A75-9B96-D6A0CF3A75B1}"/>
              </a:ext>
            </a:extLst>
          </p:cNvPr>
          <p:cNvSpPr txBox="1"/>
          <p:nvPr/>
        </p:nvSpPr>
        <p:spPr>
          <a:xfrm>
            <a:off x="2518026" y="2921168"/>
            <a:ext cx="71559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클라우드</a:t>
            </a:r>
            <a:r>
              <a:rPr lang="ko-KR" altLang="en-US" sz="6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컴퓨팅의 장점</a:t>
            </a:r>
            <a:endParaRPr lang="en-US" altLang="ko-KR" sz="6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130C49-4A3C-402C-947A-F3663C456EA2}"/>
              </a:ext>
            </a:extLst>
          </p:cNvPr>
          <p:cNvSpPr/>
          <p:nvPr/>
        </p:nvSpPr>
        <p:spPr>
          <a:xfrm>
            <a:off x="101536" y="1372134"/>
            <a:ext cx="2487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컴퓨팅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220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cxnSp>
        <p:nvCxnSpPr>
          <p:cNvPr id="38" name="직선 연결선 37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229046" y="627148"/>
            <a:ext cx="5503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컴퓨팅에는 다음과 같은 장점이 존재합니다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06711" y="1855569"/>
            <a:ext cx="7589906" cy="4745233"/>
            <a:chOff x="2764035" y="1845409"/>
            <a:chExt cx="7589906" cy="4745233"/>
          </a:xfrm>
        </p:grpSpPr>
        <p:pic>
          <p:nvPicPr>
            <p:cNvPr id="9" name="그래픽 2">
              <a:extLst>
                <a:ext uri="{FF2B5EF4-FFF2-40B4-BE49-F238E27FC236}">
                  <a16:creationId xmlns:a16="http://schemas.microsoft.com/office/drawing/2014/main" id="{5DE1BA4F-FC1C-2A4D-B17F-74264F9BD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64035" y="3093292"/>
              <a:ext cx="762971" cy="762971"/>
            </a:xfrm>
            <a:prstGeom prst="rect">
              <a:avLst/>
            </a:prstGeom>
          </p:spPr>
        </p:pic>
        <p:pic>
          <p:nvPicPr>
            <p:cNvPr id="10" name="그래픽 13">
              <a:extLst>
                <a:ext uri="{FF2B5EF4-FFF2-40B4-BE49-F238E27FC236}">
                  <a16:creationId xmlns:a16="http://schemas.microsoft.com/office/drawing/2014/main" id="{C92FAF61-56F8-A343-9D49-511F14E72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64035" y="4460481"/>
              <a:ext cx="762971" cy="762971"/>
            </a:xfrm>
            <a:prstGeom prst="rect">
              <a:avLst/>
            </a:prstGeom>
          </p:spPr>
        </p:pic>
        <p:pic>
          <p:nvPicPr>
            <p:cNvPr id="11" name="그래픽 20">
              <a:extLst>
                <a:ext uri="{FF2B5EF4-FFF2-40B4-BE49-F238E27FC236}">
                  <a16:creationId xmlns:a16="http://schemas.microsoft.com/office/drawing/2014/main" id="{25F8EF1A-3AF8-1C45-A175-E70D11F1A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64035" y="1845409"/>
              <a:ext cx="762971" cy="76297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750EED-F1BF-D340-ADF4-60A47ACE9202}"/>
                </a:ext>
              </a:extLst>
            </p:cNvPr>
            <p:cNvSpPr txBox="1"/>
            <p:nvPr/>
          </p:nvSpPr>
          <p:spPr>
            <a:xfrm>
              <a:off x="3777642" y="2013296"/>
              <a:ext cx="4107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미리 여유분의 컴퓨팅을 마련해 둘 필요 없이</a:t>
              </a:r>
              <a:endPara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r>
                <a:rPr kumimoji="1"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컴퓨팅을 사용한 만큼만 비용을 지불해도 됩니다</a:t>
              </a:r>
              <a:r>
                <a:rPr kumimoji="1" lang="en-US" altLang="ko-KR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r>
                <a:rPr kumimoji="1"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endParaRPr kumimoji="1"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0B5B27-2200-2141-B253-B6126850106A}"/>
                </a:ext>
              </a:extLst>
            </p:cNvPr>
            <p:cNvSpPr txBox="1"/>
            <p:nvPr/>
          </p:nvSpPr>
          <p:spPr>
            <a:xfrm>
              <a:off x="3777642" y="3203286"/>
              <a:ext cx="5411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태스크에 필요한 모든 과정을 직접 구현할 필요없이</a:t>
              </a:r>
              <a:endPara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r>
                <a:rPr kumimoji="1"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원리나 관리를 알지 못해도 편리하게 이용할 수 있습니다</a:t>
              </a:r>
              <a:r>
                <a:rPr kumimoji="1" lang="en-US" altLang="ko-KR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kumimoji="1"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3ADD8E-DC76-4E49-A8BA-6C3CE58FE126}"/>
                </a:ext>
              </a:extLst>
            </p:cNvPr>
            <p:cNvSpPr txBox="1"/>
            <p:nvPr/>
          </p:nvSpPr>
          <p:spPr>
            <a:xfrm>
              <a:off x="3777641" y="4576677"/>
              <a:ext cx="6576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>
                  <a:latin typeface="S-Core Dream 4 Regular" panose="020B0203030302020204" pitchFamily="34" charset="-127"/>
                  <a:ea typeface="S-Core Dream 4 Regular" panose="020B0203030302020204" pitchFamily="34" charset="-127"/>
                </a:defRPr>
              </a:lvl1pPr>
            </a:lstStyle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데이터 수요나 워크로드에 유동적으로 컴퓨팅 자원을 추가하거나 제거하도록 설정하여 탄력적으로 운용할 수 있습니다</a:t>
              </a:r>
              <a:r>
                <a:rPr lang="en-US" altLang="ko-KR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  <p:pic>
          <p:nvPicPr>
            <p:cNvPr id="15" name="그래픽 26">
              <a:extLst>
                <a:ext uri="{FF2B5EF4-FFF2-40B4-BE49-F238E27FC236}">
                  <a16:creationId xmlns:a16="http://schemas.microsoft.com/office/drawing/2014/main" id="{261F7046-A1A4-9347-8EE9-4305E68E6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64035" y="5827670"/>
              <a:ext cx="762972" cy="76297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E7B88B-818D-DD4A-BD27-68F7BD988CF3}"/>
                </a:ext>
              </a:extLst>
            </p:cNvPr>
            <p:cNvSpPr txBox="1"/>
            <p:nvPr/>
          </p:nvSpPr>
          <p:spPr>
            <a:xfrm>
              <a:off x="3777641" y="5924102"/>
              <a:ext cx="5411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>
                  <a:latin typeface="S-Core Dream 4 Regular" panose="020B0203030302020204" pitchFamily="34" charset="-127"/>
                  <a:ea typeface="S-Core Dream 4 Regular" panose="020B0203030302020204" pitchFamily="34" charset="-127"/>
                </a:defRPr>
              </a:lvl1pPr>
            </a:lstStyle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디바이스와 인터넷만 주어진다면 전세계 어디서나 서비스에 접근하여 사용할 수 있습니다</a:t>
              </a:r>
              <a:r>
                <a:rPr lang="en-US" altLang="ko-KR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91747" y="43533"/>
            <a:ext cx="226696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클라우드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컴퓨팅을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이용하는 이유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861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7944</TotalTime>
  <Words>563</Words>
  <Application>Microsoft Office PowerPoint</Application>
  <PresentationFormat>와이드스크린</PresentationFormat>
  <Paragraphs>86</Paragraphs>
  <Slides>16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S-Core Dream 4 Regular</vt:lpstr>
      <vt:lpstr>S-Core Dream 6 Bold</vt:lpstr>
      <vt:lpstr>S-Core Dream 7 ExtraBold</vt:lpstr>
      <vt:lpstr>경기천년제목 Bold</vt:lpstr>
      <vt:lpstr>경기천년제목 Medium</vt:lpstr>
      <vt:lpstr>에스코어 드림 5 Medium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SeonYoul</dc:creator>
  <cp:lastModifiedBy>박태현</cp:lastModifiedBy>
  <cp:revision>105</cp:revision>
  <dcterms:created xsi:type="dcterms:W3CDTF">2020-07-13T03:38:46Z</dcterms:created>
  <dcterms:modified xsi:type="dcterms:W3CDTF">2020-12-28T01:23:23Z</dcterms:modified>
</cp:coreProperties>
</file>